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903" autoAdjust="0"/>
    <p:restoredTop sz="94660"/>
  </p:normalViewPr>
  <p:slideViewPr>
    <p:cSldViewPr snapToGrid="0">
      <p:cViewPr>
        <p:scale>
          <a:sx n="50" d="100"/>
          <a:sy n="50" d="100"/>
        </p:scale>
        <p:origin x="1092" y="8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0" timeString="2022-07-19T14:01:51.414"/>
    </inkml:context>
    <inkml:brush xml:id="br0">
      <inkml:brushProperty name="width" value="0.05" units="cm"/>
      <inkml:brushProperty name="height" value="0.05" units="cm"/>
      <inkml:brushProperty name="fitToCurve" value="1"/>
    </inkml:brush>
  </inkml:definitions>
  <inkml:trace contextRef="#ctx0" brushRef="#br0">0 0 0</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0" timeString="2022-07-19T14:01:55.291"/>
    </inkml:context>
    <inkml:brush xml:id="br0">
      <inkml:brushProperty name="width" value="0.05" units="cm"/>
      <inkml:brushProperty name="height" value="0.05" units="cm"/>
      <inkml:brushProperty name="fitToCurve" value="1"/>
    </inkml:brush>
  </inkml:definitions>
  <inkml:trace contextRef="#ctx0" brushRef="#br0">0 0 0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6FBC-53FE-82EE-4E0E-F6A942C13D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A2E0BC-4C0B-1EB8-8995-1CBAEBC6FD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F0EA1C-4AED-532B-0F3E-6660288A30C8}"/>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5" name="Footer Placeholder 4">
            <a:extLst>
              <a:ext uri="{FF2B5EF4-FFF2-40B4-BE49-F238E27FC236}">
                <a16:creationId xmlns:a16="http://schemas.microsoft.com/office/drawing/2014/main" id="{C8601FDE-5190-B228-2615-F370D95AAE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380B23-1AAC-C8F4-DEA3-438635BC07BE}"/>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2980336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5C541-A439-E078-CCB5-843D7FB7C7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50E479-9F86-F664-B78D-6279AFD271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1D2546-1BFC-5DF9-29E0-767E2224219B}"/>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5" name="Footer Placeholder 4">
            <a:extLst>
              <a:ext uri="{FF2B5EF4-FFF2-40B4-BE49-F238E27FC236}">
                <a16:creationId xmlns:a16="http://schemas.microsoft.com/office/drawing/2014/main" id="{806C3742-7A2A-86A3-F503-441E2C693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713A42-F189-F0DD-4691-8B7A15A3464D}"/>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2919944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F1502-D3B8-9DCD-EB9F-BCE4DF1BC9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38F983-13A1-B5AC-33EB-FC436A0A04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3DAA48-8FB3-A4AD-9855-B44182CDBA03}"/>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5" name="Footer Placeholder 4">
            <a:extLst>
              <a:ext uri="{FF2B5EF4-FFF2-40B4-BE49-F238E27FC236}">
                <a16:creationId xmlns:a16="http://schemas.microsoft.com/office/drawing/2014/main" id="{DD4147A7-7767-42D8-1AED-EAB315BF04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8379D5-B851-7D8A-BFF3-571EAB6E3409}"/>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2250895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CBE2E-D181-1171-FEC7-9CB6710E9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E93493-22E0-925C-A287-BDF5C30613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453574-DF6E-13A6-E67F-C8A043CED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BC1918-24DE-8D68-2089-B86CD4260B57}"/>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6" name="Footer Placeholder 5">
            <a:extLst>
              <a:ext uri="{FF2B5EF4-FFF2-40B4-BE49-F238E27FC236}">
                <a16:creationId xmlns:a16="http://schemas.microsoft.com/office/drawing/2014/main" id="{175D2479-B89C-AAD5-D291-D90FAD1269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5303A7-9CD6-1732-C305-2F64B02F13AA}"/>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3675948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C4AE1-F16E-0D3B-8540-11A1C18998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AE9A14-FFF5-642A-1EF7-967A960C88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B02BBB-D89B-58CE-B4F2-4DDBAD9A08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FA13E8-EA34-A5A9-A745-A37DE96AC3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812E24-BB63-CAF2-DA69-F47BC745C6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D9015B-2858-91E0-CEF3-B4CE14FC6D8A}"/>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8" name="Footer Placeholder 7">
            <a:extLst>
              <a:ext uri="{FF2B5EF4-FFF2-40B4-BE49-F238E27FC236}">
                <a16:creationId xmlns:a16="http://schemas.microsoft.com/office/drawing/2014/main" id="{1448D5B5-28E6-D6A3-A909-DA8079EE50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E1F3D7-C7F3-257A-7C7B-3D1EF9805A02}"/>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2846879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2CCF9-416A-8565-8366-4F2E1B01D5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25D41-C9E9-E8A2-3B3B-C9D2650EA0A0}"/>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4" name="Footer Placeholder 3">
            <a:extLst>
              <a:ext uri="{FF2B5EF4-FFF2-40B4-BE49-F238E27FC236}">
                <a16:creationId xmlns:a16="http://schemas.microsoft.com/office/drawing/2014/main" id="{D18D73A2-141D-15ED-42B2-36AF935F59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190694-F4F3-3DE9-E063-6E34F0076B76}"/>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334469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35A6D6-DFDE-4986-B820-D16D062529E2}"/>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3" name="Footer Placeholder 2">
            <a:extLst>
              <a:ext uri="{FF2B5EF4-FFF2-40B4-BE49-F238E27FC236}">
                <a16:creationId xmlns:a16="http://schemas.microsoft.com/office/drawing/2014/main" id="{761004F0-BFA0-2D19-60A4-7EA6501748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D214A4-5AF9-984E-53BD-5B9483F3454D}"/>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1013222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EC3D9-222F-6543-7A82-E69AF6AA98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2EEB13-C4B9-ED23-44BF-C4862B063B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6A735C-A225-A419-E393-F869A958B3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F22215-5435-1A4D-974B-2E16D9588C4A}"/>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6" name="Footer Placeholder 5">
            <a:extLst>
              <a:ext uri="{FF2B5EF4-FFF2-40B4-BE49-F238E27FC236}">
                <a16:creationId xmlns:a16="http://schemas.microsoft.com/office/drawing/2014/main" id="{3003EAD3-80BA-96FB-BBEA-2B2429125F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F0C8B6-816C-BB6A-857B-17BF4E4D7E88}"/>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1477004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B3FCB-C4C6-D472-5213-61CBDB30B5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FA2C65-D05B-DBB4-D523-7A13E9F8B4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A840B7-3E8B-A2E4-394B-C968570E6C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87C88A-4DEC-795F-D32F-6BD188B1495F}"/>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6" name="Footer Placeholder 5">
            <a:extLst>
              <a:ext uri="{FF2B5EF4-FFF2-40B4-BE49-F238E27FC236}">
                <a16:creationId xmlns:a16="http://schemas.microsoft.com/office/drawing/2014/main" id="{3AA5C33D-6B3D-06B9-011A-2ABB44A07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F68690-FCA5-08C2-9BA5-65041A14C8F0}"/>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3845370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0C699-DCC6-F68F-450D-6F8ED7F3F0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70EB3A-1F68-9B08-8A0F-9170AFA72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B63B65-C263-A0C3-E0FA-CF6BF236A293}"/>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5" name="Footer Placeholder 4">
            <a:extLst>
              <a:ext uri="{FF2B5EF4-FFF2-40B4-BE49-F238E27FC236}">
                <a16:creationId xmlns:a16="http://schemas.microsoft.com/office/drawing/2014/main" id="{B8E8EEA9-D9E5-7B7E-070C-620F982F8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AC8FCB-C7F0-4A74-8746-05634033A77C}"/>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2295812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1F30D3-78FE-EECD-C5FE-B55B5EF73C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626A12-7286-0B0C-C227-EA4C86E7D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29550C-C853-51C3-39DE-F14DBB21D1C2}"/>
              </a:ext>
            </a:extLst>
          </p:cNvPr>
          <p:cNvSpPr>
            <a:spLocks noGrp="1"/>
          </p:cNvSpPr>
          <p:nvPr>
            <p:ph type="dt" sz="half" idx="10"/>
          </p:nvPr>
        </p:nvSpPr>
        <p:spPr/>
        <p:txBody>
          <a:bodyPr/>
          <a:lstStyle/>
          <a:p>
            <a:fld id="{A5685927-97EF-4A1D-ADD6-5ACD6CD291E0}" type="datetimeFigureOut">
              <a:rPr lang="en-US" smtClean="0"/>
              <a:t>19-Jul-22</a:t>
            </a:fld>
            <a:endParaRPr lang="en-US"/>
          </a:p>
        </p:txBody>
      </p:sp>
      <p:sp>
        <p:nvSpPr>
          <p:cNvPr id="5" name="Footer Placeholder 4">
            <a:extLst>
              <a:ext uri="{FF2B5EF4-FFF2-40B4-BE49-F238E27FC236}">
                <a16:creationId xmlns:a16="http://schemas.microsoft.com/office/drawing/2014/main" id="{91621081-7C9E-8ABB-3EDA-E927E6C3EF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00BCA-4499-D5A0-C7B2-56F37602A793}"/>
              </a:ext>
            </a:extLst>
          </p:cNvPr>
          <p:cNvSpPr>
            <a:spLocks noGrp="1"/>
          </p:cNvSpPr>
          <p:nvPr>
            <p:ph type="sldNum" sz="quarter" idx="12"/>
          </p:nvPr>
        </p:nvSpPr>
        <p:spPr/>
        <p:txBody>
          <a:bodyPr/>
          <a:lstStyle/>
          <a:p>
            <a:fld id="{78B7769F-4D56-44B6-904E-3FB3AEF15597}" type="slidenum">
              <a:rPr lang="en-US" smtClean="0"/>
              <a:t>‹#›</a:t>
            </a:fld>
            <a:endParaRPr lang="en-US"/>
          </a:p>
        </p:txBody>
      </p:sp>
    </p:spTree>
    <p:extLst>
      <p:ext uri="{BB962C8B-B14F-4D97-AF65-F5344CB8AC3E}">
        <p14:creationId xmlns:p14="http://schemas.microsoft.com/office/powerpoint/2010/main" val="2160526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86CC37-D9DA-F63B-B1B9-F769A67306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734DD9-54BB-81B4-D29E-586BA09331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214CF0-8DF9-31C3-5F40-D07DBDBC34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685927-97EF-4A1D-ADD6-5ACD6CD291E0}" type="datetimeFigureOut">
              <a:rPr lang="en-US" smtClean="0"/>
              <a:t>19-Jul-22</a:t>
            </a:fld>
            <a:endParaRPr lang="en-US"/>
          </a:p>
        </p:txBody>
      </p:sp>
      <p:sp>
        <p:nvSpPr>
          <p:cNvPr id="5" name="Footer Placeholder 4">
            <a:extLst>
              <a:ext uri="{FF2B5EF4-FFF2-40B4-BE49-F238E27FC236}">
                <a16:creationId xmlns:a16="http://schemas.microsoft.com/office/drawing/2014/main" id="{768C807F-8CBB-ABC7-072A-83163E223F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327AF0-31DF-0C6B-DE4F-642AE680C1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7769F-4D56-44B6-904E-3FB3AEF15597}" type="slidenum">
              <a:rPr lang="en-US" smtClean="0"/>
              <a:t>‹#›</a:t>
            </a:fld>
            <a:endParaRPr lang="en-US"/>
          </a:p>
        </p:txBody>
      </p:sp>
    </p:spTree>
    <p:extLst>
      <p:ext uri="{BB962C8B-B14F-4D97-AF65-F5344CB8AC3E}">
        <p14:creationId xmlns:p14="http://schemas.microsoft.com/office/powerpoint/2010/main" val="3454732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customXml" Target="../ink/ink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6F239-2417-9C25-9F25-85886830538D}"/>
              </a:ext>
            </a:extLst>
          </p:cNvPr>
          <p:cNvSpPr>
            <a:spLocks noGrp="1"/>
          </p:cNvSpPr>
          <p:nvPr>
            <p:ph type="ctrTitle"/>
          </p:nvPr>
        </p:nvSpPr>
        <p:spPr>
          <a:xfrm>
            <a:off x="7464614" y="1783959"/>
            <a:ext cx="4087306" cy="2889114"/>
          </a:xfrm>
        </p:spPr>
        <p:txBody>
          <a:bodyPr anchor="b">
            <a:normAutofit/>
          </a:bodyPr>
          <a:lstStyle/>
          <a:p>
            <a:pPr algn="l"/>
            <a:r>
              <a:rPr lang="en-US" sz="5400"/>
              <a:t>Gear System</a:t>
            </a:r>
          </a:p>
        </p:txBody>
      </p:sp>
      <p:sp>
        <p:nvSpPr>
          <p:cNvPr id="3" name="Subtitle 2">
            <a:extLst>
              <a:ext uri="{FF2B5EF4-FFF2-40B4-BE49-F238E27FC236}">
                <a16:creationId xmlns:a16="http://schemas.microsoft.com/office/drawing/2014/main" id="{E8E7FB7A-7A2D-2FB2-1C7D-A2A0DD0372AA}"/>
              </a:ext>
            </a:extLst>
          </p:cNvPr>
          <p:cNvSpPr>
            <a:spLocks noGrp="1"/>
          </p:cNvSpPr>
          <p:nvPr>
            <p:ph type="subTitle" idx="1"/>
          </p:nvPr>
        </p:nvSpPr>
        <p:spPr>
          <a:xfrm>
            <a:off x="7464612" y="4750893"/>
            <a:ext cx="4087305" cy="1147863"/>
          </a:xfrm>
        </p:spPr>
        <p:txBody>
          <a:bodyPr anchor="t">
            <a:normAutofit/>
          </a:bodyPr>
          <a:lstStyle/>
          <a:p>
            <a:pPr algn="l"/>
            <a:endParaRPr lang="en-US" sz="200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Machine gears">
            <a:extLst>
              <a:ext uri="{FF2B5EF4-FFF2-40B4-BE49-F238E27FC236}">
                <a16:creationId xmlns:a16="http://schemas.microsoft.com/office/drawing/2014/main" id="{97F39778-103C-FEE1-AA02-7B11BE1A2FD1}"/>
              </a:ext>
            </a:extLst>
          </p:cNvPr>
          <p:cNvPicPr>
            <a:picLocks noChangeAspect="1"/>
          </p:cNvPicPr>
          <p:nvPr/>
        </p:nvPicPr>
        <p:blipFill rotWithShape="1">
          <a:blip r:embed="rId2"/>
          <a:srcRect l="1274" r="30316"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2804651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98C4B-E3A1-7EA1-2044-C77EF2CC4832}"/>
              </a:ext>
            </a:extLst>
          </p:cNvPr>
          <p:cNvSpPr>
            <a:spLocks noGrp="1"/>
          </p:cNvSpPr>
          <p:nvPr>
            <p:ph type="title"/>
          </p:nvPr>
        </p:nvSpPr>
        <p:spPr>
          <a:xfrm>
            <a:off x="762001" y="803325"/>
            <a:ext cx="5314536" cy="1325563"/>
          </a:xfrm>
        </p:spPr>
        <p:txBody>
          <a:bodyPr>
            <a:normAutofit/>
          </a:bodyPr>
          <a:lstStyle/>
          <a:p>
            <a:r>
              <a:rPr lang="en-US" dirty="0"/>
              <a:t>Gear System:</a:t>
            </a:r>
          </a:p>
        </p:txBody>
      </p:sp>
      <p:sp>
        <p:nvSpPr>
          <p:cNvPr id="3" name="Content Placeholder 2">
            <a:extLst>
              <a:ext uri="{FF2B5EF4-FFF2-40B4-BE49-F238E27FC236}">
                <a16:creationId xmlns:a16="http://schemas.microsoft.com/office/drawing/2014/main" id="{A7656654-9791-F39A-4FEB-5CCA1A610F6F}"/>
              </a:ext>
            </a:extLst>
          </p:cNvPr>
          <p:cNvSpPr>
            <a:spLocks noGrp="1"/>
          </p:cNvSpPr>
          <p:nvPr>
            <p:ph idx="1"/>
          </p:nvPr>
        </p:nvSpPr>
        <p:spPr>
          <a:xfrm>
            <a:off x="762000" y="1790700"/>
            <a:ext cx="5314543" cy="3864238"/>
          </a:xfrm>
        </p:spPr>
        <p:txBody>
          <a:bodyPr anchor="t">
            <a:normAutofit/>
          </a:bodyPr>
          <a:lstStyle/>
          <a:p>
            <a:r>
              <a:rPr lang="en-US" sz="2400" dirty="0"/>
              <a:t>Gear system or box is a transmission system of power which is used in all type of vehicles</a:t>
            </a:r>
          </a:p>
          <a:p>
            <a:r>
              <a:rPr lang="en-US" sz="2400" dirty="0"/>
              <a:t>Gear is a speed and torque changing device used between the engine and the driving wheels</a:t>
            </a:r>
          </a:p>
          <a:p>
            <a:r>
              <a:rPr lang="en-US" sz="2400" dirty="0"/>
              <a:t>It is a simple machine used to generate more speed or power or send the power of machine in another direction</a:t>
            </a:r>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Gears">
            <a:extLst>
              <a:ext uri="{FF2B5EF4-FFF2-40B4-BE49-F238E27FC236}">
                <a16:creationId xmlns:a16="http://schemas.microsoft.com/office/drawing/2014/main" id="{D224AC33-DBD1-765B-A91C-2AC7C85E4093}"/>
              </a:ext>
            </a:extLst>
          </p:cNvPr>
          <p:cNvPicPr>
            <a:picLocks noChangeAspect="1"/>
          </p:cNvPicPr>
          <p:nvPr/>
        </p:nvPicPr>
        <p:blipFill rotWithShape="1">
          <a:blip r:embed="rId2"/>
          <a:srcRect l="31450" r="4316" b="2"/>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66150795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0431-8186-29EB-095E-5EDE9114DF1B}"/>
              </a:ext>
            </a:extLst>
          </p:cNvPr>
          <p:cNvSpPr>
            <a:spLocks noGrp="1"/>
          </p:cNvSpPr>
          <p:nvPr>
            <p:ph type="title"/>
          </p:nvPr>
        </p:nvSpPr>
        <p:spPr>
          <a:xfrm>
            <a:off x="762001" y="803325"/>
            <a:ext cx="5314536" cy="1325563"/>
          </a:xfrm>
        </p:spPr>
        <p:txBody>
          <a:bodyPr>
            <a:normAutofit/>
          </a:bodyPr>
          <a:lstStyle/>
          <a:p>
            <a:r>
              <a:rPr lang="en-US" dirty="0"/>
              <a:t>Functions of Gear box:</a:t>
            </a:r>
          </a:p>
        </p:txBody>
      </p:sp>
      <p:sp>
        <p:nvSpPr>
          <p:cNvPr id="3" name="Content Placeholder 2">
            <a:extLst>
              <a:ext uri="{FF2B5EF4-FFF2-40B4-BE49-F238E27FC236}">
                <a16:creationId xmlns:a16="http://schemas.microsoft.com/office/drawing/2014/main" id="{FD15351C-2B90-FB45-BD44-F42CA4EB93B9}"/>
              </a:ext>
            </a:extLst>
          </p:cNvPr>
          <p:cNvSpPr>
            <a:spLocks noGrp="1"/>
          </p:cNvSpPr>
          <p:nvPr>
            <p:ph idx="1"/>
          </p:nvPr>
        </p:nvSpPr>
        <p:spPr>
          <a:xfrm>
            <a:off x="762000" y="2279018"/>
            <a:ext cx="5314543" cy="3375920"/>
          </a:xfrm>
        </p:spPr>
        <p:txBody>
          <a:bodyPr anchor="t">
            <a:normAutofit/>
          </a:bodyPr>
          <a:lstStyle/>
          <a:p>
            <a:r>
              <a:rPr lang="en-US" sz="1800" dirty="0"/>
              <a:t>Exchange engine power for greater torque </a:t>
            </a:r>
            <a:r>
              <a:rPr lang="en-US" sz="1800"/>
              <a:t>to drive under </a:t>
            </a:r>
            <a:r>
              <a:rPr lang="en-US" sz="1800" dirty="0"/>
              <a:t>different conditions</a:t>
            </a:r>
          </a:p>
          <a:p>
            <a:r>
              <a:rPr lang="en-US" sz="1800" dirty="0"/>
              <a:t>Exchange forward motion to reverse motion and vice versa</a:t>
            </a:r>
          </a:p>
          <a:p>
            <a:r>
              <a:rPr lang="en-US" sz="1800" dirty="0"/>
              <a:t>Provides neutral position to disallow power flow</a:t>
            </a:r>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Close up of gears">
            <a:extLst>
              <a:ext uri="{FF2B5EF4-FFF2-40B4-BE49-F238E27FC236}">
                <a16:creationId xmlns:a16="http://schemas.microsoft.com/office/drawing/2014/main" id="{B26A60DA-C9DD-F084-1AAB-DEAA43511492}"/>
              </a:ext>
            </a:extLst>
          </p:cNvPr>
          <p:cNvPicPr>
            <a:picLocks noChangeAspect="1"/>
          </p:cNvPicPr>
          <p:nvPr/>
        </p:nvPicPr>
        <p:blipFill rotWithShape="1">
          <a:blip r:embed="rId2"/>
          <a:srcRect l="2731" r="25096"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70216687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513A2-EEC1-575F-0269-119D372EFB20}"/>
              </a:ext>
            </a:extLst>
          </p:cNvPr>
          <p:cNvSpPr>
            <a:spLocks noGrp="1"/>
          </p:cNvSpPr>
          <p:nvPr>
            <p:ph type="title"/>
          </p:nvPr>
        </p:nvSpPr>
        <p:spPr/>
        <p:txBody>
          <a:bodyPr/>
          <a:lstStyle/>
          <a:p>
            <a:r>
              <a:rPr lang="en-US" dirty="0"/>
              <a:t> </a:t>
            </a:r>
            <a:r>
              <a:rPr lang="en-US" dirty="0">
                <a:solidFill>
                  <a:srgbClr val="C00000"/>
                </a:solidFill>
              </a:rPr>
              <a:t>Classification of Gears:</a:t>
            </a:r>
          </a:p>
        </p:txBody>
      </p:sp>
      <p:sp>
        <p:nvSpPr>
          <p:cNvPr id="3" name="Content Placeholder 2">
            <a:extLst>
              <a:ext uri="{FF2B5EF4-FFF2-40B4-BE49-F238E27FC236}">
                <a16:creationId xmlns:a16="http://schemas.microsoft.com/office/drawing/2014/main" id="{47D2C11D-5D95-971D-167C-BC6318EE9EC1}"/>
              </a:ext>
            </a:extLst>
          </p:cNvPr>
          <p:cNvSpPr>
            <a:spLocks noGrp="1"/>
          </p:cNvSpPr>
          <p:nvPr>
            <p:ph idx="1"/>
          </p:nvPr>
        </p:nvSpPr>
        <p:spPr>
          <a:xfrm>
            <a:off x="838200" y="1238865"/>
            <a:ext cx="10515600" cy="4938098"/>
          </a:xfrm>
        </p:spPr>
        <p:txBody>
          <a:bodyPr/>
          <a:lstStyle/>
          <a:p>
            <a:pPr marL="0" indent="0">
              <a:buNone/>
            </a:pPr>
            <a:r>
              <a:rPr lang="en-US" dirty="0"/>
              <a:t>Classification of gears can be done according to the relative position of the axes of revolution into </a:t>
            </a:r>
            <a:r>
              <a:rPr lang="en-US" dirty="0">
                <a:solidFill>
                  <a:srgbClr val="FF0000"/>
                </a:solidFill>
              </a:rPr>
              <a:t>three types</a:t>
            </a:r>
          </a:p>
          <a:p>
            <a:pPr marL="0" indent="0">
              <a:buNone/>
            </a:pPr>
            <a:r>
              <a:rPr lang="en-US" dirty="0"/>
              <a:t>  </a:t>
            </a:r>
            <a:r>
              <a:rPr lang="en-US" dirty="0">
                <a:solidFill>
                  <a:srgbClr val="FF0000"/>
                </a:solidFill>
              </a:rPr>
              <a:t>1. Gears for Parallel shafts</a:t>
            </a:r>
            <a:r>
              <a:rPr lang="en-US" dirty="0"/>
              <a:t>( </a:t>
            </a:r>
            <a:r>
              <a:rPr lang="en-US" dirty="0">
                <a:solidFill>
                  <a:srgbClr val="00B0F0"/>
                </a:solidFill>
              </a:rPr>
              <a:t>Spur </a:t>
            </a:r>
            <a:r>
              <a:rPr lang="en-US" dirty="0" err="1">
                <a:solidFill>
                  <a:srgbClr val="00B0F0"/>
                </a:solidFill>
              </a:rPr>
              <a:t>Gears,Helical</a:t>
            </a:r>
            <a:r>
              <a:rPr lang="en-US" dirty="0">
                <a:solidFill>
                  <a:srgbClr val="00B0F0"/>
                </a:solidFill>
              </a:rPr>
              <a:t> </a:t>
            </a:r>
            <a:r>
              <a:rPr lang="en-US" dirty="0" err="1">
                <a:solidFill>
                  <a:srgbClr val="00B0F0"/>
                </a:solidFill>
              </a:rPr>
              <a:t>Gears,Herringbone</a:t>
            </a:r>
            <a:r>
              <a:rPr lang="en-US" dirty="0">
                <a:solidFill>
                  <a:srgbClr val="00B0F0"/>
                </a:solidFill>
              </a:rPr>
              <a:t> </a:t>
            </a:r>
            <a:r>
              <a:rPr lang="en-US" dirty="0" err="1">
                <a:solidFill>
                  <a:srgbClr val="00B0F0"/>
                </a:solidFill>
              </a:rPr>
              <a:t>Gears,Rack</a:t>
            </a:r>
            <a:r>
              <a:rPr lang="en-US" dirty="0">
                <a:solidFill>
                  <a:srgbClr val="00B0F0"/>
                </a:solidFill>
              </a:rPr>
              <a:t> and Pinion</a:t>
            </a:r>
            <a:r>
              <a:rPr lang="en-US" dirty="0"/>
              <a:t>)</a:t>
            </a:r>
          </a:p>
          <a:p>
            <a:pPr marL="0" indent="0">
              <a:buNone/>
            </a:pPr>
            <a:r>
              <a:rPr lang="en-US" dirty="0">
                <a:solidFill>
                  <a:srgbClr val="FF0000"/>
                </a:solidFill>
              </a:rPr>
              <a:t>  2. Gears for Intersecting Shafts </a:t>
            </a:r>
            <a:r>
              <a:rPr lang="en-US" dirty="0">
                <a:solidFill>
                  <a:srgbClr val="0070C0"/>
                </a:solidFill>
              </a:rPr>
              <a:t>( Straight Bevel </a:t>
            </a:r>
            <a:r>
              <a:rPr lang="en-US" dirty="0" err="1">
                <a:solidFill>
                  <a:srgbClr val="0070C0"/>
                </a:solidFill>
              </a:rPr>
              <a:t>Gears,Spiral</a:t>
            </a:r>
            <a:r>
              <a:rPr lang="en-US" dirty="0">
                <a:solidFill>
                  <a:srgbClr val="0070C0"/>
                </a:solidFill>
              </a:rPr>
              <a:t> Bevel Gears)</a:t>
            </a:r>
          </a:p>
          <a:p>
            <a:pPr marL="0" indent="0">
              <a:buNone/>
            </a:pPr>
            <a:r>
              <a:rPr lang="en-US" dirty="0"/>
              <a:t>  </a:t>
            </a:r>
            <a:r>
              <a:rPr lang="en-US" dirty="0">
                <a:solidFill>
                  <a:srgbClr val="FF0000"/>
                </a:solidFill>
              </a:rPr>
              <a:t>3. Gears for Skew Shafts </a:t>
            </a:r>
            <a:r>
              <a:rPr lang="en-US" dirty="0">
                <a:solidFill>
                  <a:srgbClr val="002060"/>
                </a:solidFill>
              </a:rPr>
              <a:t>(Hypoid </a:t>
            </a:r>
            <a:r>
              <a:rPr lang="en-US" dirty="0" err="1">
                <a:solidFill>
                  <a:srgbClr val="002060"/>
                </a:solidFill>
              </a:rPr>
              <a:t>Gears,Worm</a:t>
            </a:r>
            <a:r>
              <a:rPr lang="en-US" dirty="0">
                <a:solidFill>
                  <a:srgbClr val="002060"/>
                </a:solidFill>
              </a:rPr>
              <a:t> Gears)</a:t>
            </a:r>
          </a:p>
          <a:p>
            <a:pPr marL="0" indent="0">
              <a:buNone/>
            </a:pPr>
            <a:endParaRPr lang="en-US" dirty="0">
              <a:solidFill>
                <a:srgbClr val="FF0000"/>
              </a:solidFill>
            </a:endParaRPr>
          </a:p>
          <a:p>
            <a:pPr marL="0" indent="0">
              <a:buNone/>
            </a:pPr>
            <a:r>
              <a:rPr lang="en-US" dirty="0"/>
              <a:t>           </a:t>
            </a:r>
          </a:p>
        </p:txBody>
      </p:sp>
      <mc:AlternateContent xmlns:mc="http://schemas.openxmlformats.org/markup-compatibility/2006">
        <mc:Choice xmlns:p14="http://schemas.microsoft.com/office/powerpoint/2010/main" Requires="p14">
          <p:contentPart p14:bwMode="auto" r:id="rId2">
            <p14:nvContentPartPr>
              <p14:cNvPr id="11" name="Ink 10">
                <a:extLst>
                  <a:ext uri="{FF2B5EF4-FFF2-40B4-BE49-F238E27FC236}">
                    <a16:creationId xmlns:a16="http://schemas.microsoft.com/office/drawing/2014/main" id="{AAE8BB6D-A8F0-F196-2AA6-3933AF053E81}"/>
                  </a:ext>
                </a:extLst>
              </p14:cNvPr>
              <p14:cNvContentPartPr/>
              <p14:nvPr/>
            </p14:nvContentPartPr>
            <p14:xfrm>
              <a:off x="-943885" y="-3539520"/>
              <a:ext cx="360" cy="360"/>
            </p14:xfrm>
          </p:contentPart>
        </mc:Choice>
        <mc:Fallback>
          <p:pic>
            <p:nvPicPr>
              <p:cNvPr id="11" name="Ink 10">
                <a:extLst>
                  <a:ext uri="{FF2B5EF4-FFF2-40B4-BE49-F238E27FC236}">
                    <a16:creationId xmlns:a16="http://schemas.microsoft.com/office/drawing/2014/main" id="{AAE8BB6D-A8F0-F196-2AA6-3933AF053E81}"/>
                  </a:ext>
                </a:extLst>
              </p:cNvPr>
              <p:cNvPicPr/>
              <p:nvPr/>
            </p:nvPicPr>
            <p:blipFill>
              <a:blip r:embed="rId3"/>
              <a:stretch>
                <a:fillRect/>
              </a:stretch>
            </p:blipFill>
            <p:spPr>
              <a:xfrm>
                <a:off x="-952885" y="-354852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12" name="Ink 11">
                <a:extLst>
                  <a:ext uri="{FF2B5EF4-FFF2-40B4-BE49-F238E27FC236}">
                    <a16:creationId xmlns:a16="http://schemas.microsoft.com/office/drawing/2014/main" id="{A348C6F5-E518-2294-D58F-60B7F922CC95}"/>
                  </a:ext>
                </a:extLst>
              </p14:cNvPr>
              <p14:cNvContentPartPr/>
              <p14:nvPr/>
            </p14:nvContentPartPr>
            <p14:xfrm>
              <a:off x="1445435" y="2359800"/>
              <a:ext cx="360" cy="360"/>
            </p14:xfrm>
          </p:contentPart>
        </mc:Choice>
        <mc:Fallback>
          <p:pic>
            <p:nvPicPr>
              <p:cNvPr id="12" name="Ink 11">
                <a:extLst>
                  <a:ext uri="{FF2B5EF4-FFF2-40B4-BE49-F238E27FC236}">
                    <a16:creationId xmlns:a16="http://schemas.microsoft.com/office/drawing/2014/main" id="{A348C6F5-E518-2294-D58F-60B7F922CC95}"/>
                  </a:ext>
                </a:extLst>
              </p:cNvPr>
              <p:cNvPicPr/>
              <p:nvPr/>
            </p:nvPicPr>
            <p:blipFill>
              <a:blip r:embed="rId3"/>
              <a:stretch>
                <a:fillRect/>
              </a:stretch>
            </p:blipFill>
            <p:spPr>
              <a:xfrm>
                <a:off x="1436435" y="2350800"/>
                <a:ext cx="18000" cy="18000"/>
              </a:xfrm>
              <a:prstGeom prst="rect">
                <a:avLst/>
              </a:prstGeom>
            </p:spPr>
          </p:pic>
        </mc:Fallback>
      </mc:AlternateContent>
    </p:spTree>
    <p:extLst>
      <p:ext uri="{BB962C8B-B14F-4D97-AF65-F5344CB8AC3E}">
        <p14:creationId xmlns:p14="http://schemas.microsoft.com/office/powerpoint/2010/main" val="1850059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298CC-4F25-EEDE-CD62-3111DEE4E35F}"/>
              </a:ext>
            </a:extLst>
          </p:cNvPr>
          <p:cNvSpPr>
            <a:spLocks noGrp="1"/>
          </p:cNvSpPr>
          <p:nvPr>
            <p:ph type="title"/>
          </p:nvPr>
        </p:nvSpPr>
        <p:spPr/>
        <p:txBody>
          <a:bodyPr/>
          <a:lstStyle/>
          <a:p>
            <a:r>
              <a:rPr lang="en-US" b="1" i="0">
                <a:solidFill>
                  <a:srgbClr val="414141"/>
                </a:solidFill>
                <a:effectLst/>
                <a:latin typeface="Droid Sans"/>
              </a:rPr>
              <a:t>1. Gears for Parallel Shafts:</a:t>
            </a:r>
            <a:endParaRPr lang="en-US" dirty="0"/>
          </a:p>
        </p:txBody>
      </p:sp>
      <p:sp>
        <p:nvSpPr>
          <p:cNvPr id="3" name="Content Placeholder 2">
            <a:extLst>
              <a:ext uri="{FF2B5EF4-FFF2-40B4-BE49-F238E27FC236}">
                <a16:creationId xmlns:a16="http://schemas.microsoft.com/office/drawing/2014/main" id="{8CC205A5-721A-7EED-47D6-A6AB00ACB303}"/>
              </a:ext>
            </a:extLst>
          </p:cNvPr>
          <p:cNvSpPr>
            <a:spLocks noGrp="1"/>
          </p:cNvSpPr>
          <p:nvPr>
            <p:ph idx="1"/>
          </p:nvPr>
        </p:nvSpPr>
        <p:spPr>
          <a:xfrm>
            <a:off x="838200" y="1497724"/>
            <a:ext cx="10515600" cy="4679239"/>
          </a:xfrm>
        </p:spPr>
        <p:txBody>
          <a:bodyPr>
            <a:normAutofit/>
          </a:bodyPr>
          <a:lstStyle/>
          <a:p>
            <a:pPr marL="0" indent="0">
              <a:buNone/>
            </a:pPr>
            <a:r>
              <a:rPr lang="en-US" sz="2400" b="0" i="0">
                <a:solidFill>
                  <a:srgbClr val="414141"/>
                </a:solidFill>
                <a:effectLst/>
                <a:latin typeface="Droid Sans"/>
              </a:rPr>
              <a:t>The motion between parallel shafts is same as to the rolling of two cylinders. Gears under this category are the following:</a:t>
            </a:r>
          </a:p>
          <a:p>
            <a:pPr marL="0" indent="0">
              <a:buNone/>
            </a:pPr>
            <a:r>
              <a:rPr lang="en-US" sz="3600">
                <a:solidFill>
                  <a:srgbClr val="C00000"/>
                </a:solidFill>
                <a:latin typeface="Droid Sans"/>
              </a:rPr>
              <a:t>Spur Gears:</a:t>
            </a:r>
          </a:p>
          <a:p>
            <a:pPr marL="0" indent="0">
              <a:buNone/>
            </a:pPr>
            <a:r>
              <a:rPr lang="en-US" sz="2400" b="0" i="0">
                <a:solidFill>
                  <a:srgbClr val="414141"/>
                </a:solidFill>
                <a:effectLst/>
                <a:latin typeface="Droid Sans"/>
              </a:rPr>
              <a:t>Straight Spur gears are the simplest form of gears having teeth parallel to the gear axis. The contact of two teeth takes place over the entire width along a line parallel to the axes of rotation. As gear rotate , the line of contact goes on shifting parallel to the shaft.</a:t>
            </a:r>
            <a:endParaRPr lang="en-US" sz="2400" dirty="0"/>
          </a:p>
        </p:txBody>
      </p:sp>
      <p:pic>
        <p:nvPicPr>
          <p:cNvPr id="5" name="Picture 4" descr="A picture containing metalware, gear&#10;&#10;Description automatically generated">
            <a:extLst>
              <a:ext uri="{FF2B5EF4-FFF2-40B4-BE49-F238E27FC236}">
                <a16:creationId xmlns:a16="http://schemas.microsoft.com/office/drawing/2014/main" id="{3794F87F-42EA-62EB-E2C8-C949C9B562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1795" y="4473146"/>
            <a:ext cx="7760043" cy="2199503"/>
          </a:xfrm>
          <a:prstGeom prst="rect">
            <a:avLst/>
          </a:prstGeom>
        </p:spPr>
      </p:pic>
    </p:spTree>
    <p:extLst>
      <p:ext uri="{BB962C8B-B14F-4D97-AF65-F5344CB8AC3E}">
        <p14:creationId xmlns:p14="http://schemas.microsoft.com/office/powerpoint/2010/main" val="2796715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C69D9-ABE2-7E1F-AF7F-D749BCC99003}"/>
              </a:ext>
            </a:extLst>
          </p:cNvPr>
          <p:cNvSpPr>
            <a:spLocks noGrp="1"/>
          </p:cNvSpPr>
          <p:nvPr>
            <p:ph type="title"/>
          </p:nvPr>
        </p:nvSpPr>
        <p:spPr>
          <a:xfrm>
            <a:off x="801098" y="1396289"/>
            <a:ext cx="5277333" cy="1325563"/>
          </a:xfrm>
        </p:spPr>
        <p:txBody>
          <a:bodyPr>
            <a:normAutofit/>
          </a:bodyPr>
          <a:lstStyle/>
          <a:p>
            <a:r>
              <a:rPr lang="en-US" b="1" i="0">
                <a:effectLst/>
                <a:latin typeface="Oswald" panose="020B0604020202020204" pitchFamily="2" charset="0"/>
              </a:rPr>
              <a:t> Helical Gears:</a:t>
            </a:r>
            <a:br>
              <a:rPr lang="en-US" b="1" i="0">
                <a:effectLst/>
                <a:latin typeface="Oswald" panose="020B0604020202020204" pitchFamily="2" charset="0"/>
              </a:rPr>
            </a:br>
            <a:endParaRPr lang="en-US" dirty="0"/>
          </a:p>
        </p:txBody>
      </p:sp>
      <p:sp>
        <p:nvSpPr>
          <p:cNvPr id="3" name="Content Placeholder 2">
            <a:extLst>
              <a:ext uri="{FF2B5EF4-FFF2-40B4-BE49-F238E27FC236}">
                <a16:creationId xmlns:a16="http://schemas.microsoft.com/office/drawing/2014/main" id="{0051D786-E83E-FB6A-8FE5-695BF6DD5C26}"/>
              </a:ext>
            </a:extLst>
          </p:cNvPr>
          <p:cNvSpPr>
            <a:spLocks noGrp="1"/>
          </p:cNvSpPr>
          <p:nvPr>
            <p:ph idx="1"/>
          </p:nvPr>
        </p:nvSpPr>
        <p:spPr>
          <a:xfrm>
            <a:off x="805543" y="2871982"/>
            <a:ext cx="5272888" cy="3181684"/>
          </a:xfrm>
        </p:spPr>
        <p:txBody>
          <a:bodyPr anchor="t">
            <a:normAutofit/>
          </a:bodyPr>
          <a:lstStyle/>
          <a:p>
            <a:r>
              <a:rPr lang="en-US" sz="1800" b="0" i="0">
                <a:effectLst/>
                <a:latin typeface="Droid Sans"/>
              </a:rPr>
              <a:t>In helical gear teeth are part of helix instead of straight across the gear parallel to the axis. The mating gears will have same helix angle but in opposite direction for proper mating. As the gear rotates, the contact shifts along the line of contact in in volute helicoid across the teeth.</a:t>
            </a:r>
            <a:endParaRPr lang="en-US" sz="1800"/>
          </a:p>
        </p:txBody>
      </p:sp>
      <p:sp>
        <p:nvSpPr>
          <p:cNvPr id="10"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gear, metalware&#10;&#10;Description automatically generated">
            <a:extLst>
              <a:ext uri="{FF2B5EF4-FFF2-40B4-BE49-F238E27FC236}">
                <a16:creationId xmlns:a16="http://schemas.microsoft.com/office/drawing/2014/main" id="{4C78E38F-C69D-3B88-EE8F-58825961E34D}"/>
              </a:ext>
            </a:extLst>
          </p:cNvPr>
          <p:cNvPicPr>
            <a:picLocks noChangeAspect="1"/>
          </p:cNvPicPr>
          <p:nvPr/>
        </p:nvPicPr>
        <p:blipFill rotWithShape="1">
          <a:blip r:embed="rId2">
            <a:extLst>
              <a:ext uri="{28A0092B-C50C-407E-A947-70E740481C1C}">
                <a14:useLocalDpi xmlns:a14="http://schemas.microsoft.com/office/drawing/2010/main" val="0"/>
              </a:ext>
            </a:extLst>
          </a:blip>
          <a:srcRect l="26802" r="27461" b="-1"/>
          <a:stretch/>
        </p:blipFill>
        <p:spPr>
          <a:xfrm>
            <a:off x="6893317"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48647730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AA998-352C-8BC1-0612-F74E19C5268F}"/>
              </a:ext>
            </a:extLst>
          </p:cNvPr>
          <p:cNvSpPr>
            <a:spLocks noGrp="1"/>
          </p:cNvSpPr>
          <p:nvPr>
            <p:ph type="title"/>
          </p:nvPr>
        </p:nvSpPr>
        <p:spPr>
          <a:xfrm>
            <a:off x="838200" y="365126"/>
            <a:ext cx="10515600" cy="543138"/>
          </a:xfrm>
        </p:spPr>
        <p:txBody>
          <a:bodyPr>
            <a:normAutofit fontScale="90000"/>
          </a:bodyPr>
          <a:lstStyle/>
          <a:p>
            <a:r>
              <a:rPr lang="en-US" b="1" i="0" dirty="0">
                <a:solidFill>
                  <a:srgbClr val="000000"/>
                </a:solidFill>
                <a:effectLst/>
                <a:latin typeface="Oswald" panose="00000500000000000000" pitchFamily="2" charset="0"/>
              </a:rPr>
              <a:t>Herringbone Gears:</a:t>
            </a:r>
            <a:br>
              <a:rPr lang="en-US" b="1" i="0" dirty="0">
                <a:solidFill>
                  <a:srgbClr val="000000"/>
                </a:solidFill>
                <a:effectLst/>
                <a:latin typeface="Oswald" panose="00000500000000000000" pitchFamily="2" charset="0"/>
              </a:rPr>
            </a:br>
            <a:endParaRPr lang="en-US" dirty="0"/>
          </a:p>
        </p:txBody>
      </p:sp>
      <p:sp>
        <p:nvSpPr>
          <p:cNvPr id="3" name="Content Placeholder 2">
            <a:extLst>
              <a:ext uri="{FF2B5EF4-FFF2-40B4-BE49-F238E27FC236}">
                <a16:creationId xmlns:a16="http://schemas.microsoft.com/office/drawing/2014/main" id="{7C1D4B9F-30CE-CAC0-E0B7-6D60E68A3412}"/>
              </a:ext>
            </a:extLst>
          </p:cNvPr>
          <p:cNvSpPr>
            <a:spLocks noGrp="1"/>
          </p:cNvSpPr>
          <p:nvPr>
            <p:ph idx="1"/>
          </p:nvPr>
        </p:nvSpPr>
        <p:spPr>
          <a:xfrm>
            <a:off x="838200" y="665019"/>
            <a:ext cx="5597769" cy="2272146"/>
          </a:xfrm>
        </p:spPr>
        <p:txBody>
          <a:bodyPr>
            <a:normAutofit lnSpcReduction="10000"/>
          </a:bodyPr>
          <a:lstStyle/>
          <a:p>
            <a:pPr marL="0" indent="0">
              <a:buNone/>
            </a:pPr>
            <a:r>
              <a:rPr lang="en-US" b="0" i="0" dirty="0">
                <a:solidFill>
                  <a:srgbClr val="C00000"/>
                </a:solidFill>
                <a:effectLst/>
                <a:latin typeface="Droid Sans"/>
              </a:rPr>
              <a:t>Herringbone gears are also known as </a:t>
            </a:r>
            <a:r>
              <a:rPr lang="en-US" b="1" i="0" dirty="0">
                <a:solidFill>
                  <a:srgbClr val="C00000"/>
                </a:solidFill>
                <a:effectLst/>
                <a:latin typeface="Droid Sans"/>
              </a:rPr>
              <a:t>Double </a:t>
            </a:r>
            <a:r>
              <a:rPr lang="en-US" sz="2400" b="1" i="0" dirty="0">
                <a:solidFill>
                  <a:srgbClr val="C00000"/>
                </a:solidFill>
                <a:effectLst/>
                <a:latin typeface="Droid Sans"/>
              </a:rPr>
              <a:t>Helical</a:t>
            </a:r>
            <a:r>
              <a:rPr lang="en-US" b="1" i="0" dirty="0">
                <a:solidFill>
                  <a:srgbClr val="C00000"/>
                </a:solidFill>
                <a:effectLst/>
                <a:latin typeface="Droid Sans"/>
              </a:rPr>
              <a:t> Gears</a:t>
            </a:r>
            <a:r>
              <a:rPr lang="en-US" b="0" i="0" dirty="0">
                <a:solidFill>
                  <a:srgbClr val="C00000"/>
                </a:solidFill>
                <a:effectLst/>
                <a:latin typeface="Droid Sans"/>
              </a:rPr>
              <a:t>. Herringbone gears are made of two helical gears with opposite helix angles, which can be up to 45 degrees.</a:t>
            </a:r>
          </a:p>
          <a:p>
            <a:endParaRPr lang="en-US" dirty="0"/>
          </a:p>
        </p:txBody>
      </p:sp>
      <p:pic>
        <p:nvPicPr>
          <p:cNvPr id="5" name="Picture 4" descr="A close-up of a grill&#10;&#10;Description automatically generated with medium confidence">
            <a:extLst>
              <a:ext uri="{FF2B5EF4-FFF2-40B4-BE49-F238E27FC236}">
                <a16:creationId xmlns:a16="http://schemas.microsoft.com/office/drawing/2014/main" id="{8BA8EBDA-D8AD-02DC-7304-960329D485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6271" y="365127"/>
            <a:ext cx="4336025" cy="2775116"/>
          </a:xfrm>
          <a:prstGeom prst="rect">
            <a:avLst/>
          </a:prstGeom>
        </p:spPr>
      </p:pic>
      <p:sp>
        <p:nvSpPr>
          <p:cNvPr id="8" name="TextBox 7">
            <a:extLst>
              <a:ext uri="{FF2B5EF4-FFF2-40B4-BE49-F238E27FC236}">
                <a16:creationId xmlns:a16="http://schemas.microsoft.com/office/drawing/2014/main" id="{2301E716-E241-D626-30BD-F5AF34E4AB66}"/>
              </a:ext>
            </a:extLst>
          </p:cNvPr>
          <p:cNvSpPr txBox="1"/>
          <p:nvPr/>
        </p:nvSpPr>
        <p:spPr>
          <a:xfrm>
            <a:off x="838200" y="3657601"/>
            <a:ext cx="4687530" cy="830997"/>
          </a:xfrm>
          <a:prstGeom prst="rect">
            <a:avLst/>
          </a:prstGeom>
          <a:noFill/>
        </p:spPr>
        <p:txBody>
          <a:bodyPr wrap="square" rtlCol="0">
            <a:spAutoFit/>
          </a:bodyPr>
          <a:lstStyle/>
          <a:p>
            <a:r>
              <a:rPr lang="en-US" sz="4800" dirty="0">
                <a:latin typeface="Oswald" panose="00000500000000000000" pitchFamily="2" charset="0"/>
              </a:rPr>
              <a:t>Rack and Pinion:</a:t>
            </a:r>
          </a:p>
        </p:txBody>
      </p:sp>
      <p:sp>
        <p:nvSpPr>
          <p:cNvPr id="9" name="TextBox 8">
            <a:extLst>
              <a:ext uri="{FF2B5EF4-FFF2-40B4-BE49-F238E27FC236}">
                <a16:creationId xmlns:a16="http://schemas.microsoft.com/office/drawing/2014/main" id="{6F2713CB-95C5-CE5A-28F0-286039023C37}"/>
              </a:ext>
            </a:extLst>
          </p:cNvPr>
          <p:cNvSpPr txBox="1"/>
          <p:nvPr/>
        </p:nvSpPr>
        <p:spPr>
          <a:xfrm flipH="1">
            <a:off x="838200" y="4793673"/>
            <a:ext cx="4897582" cy="1938992"/>
          </a:xfrm>
          <a:prstGeom prst="rect">
            <a:avLst/>
          </a:prstGeom>
          <a:noFill/>
        </p:spPr>
        <p:txBody>
          <a:bodyPr wrap="square" rtlCol="0">
            <a:spAutoFit/>
          </a:bodyPr>
          <a:lstStyle/>
          <a:p>
            <a:r>
              <a:rPr lang="en-US" sz="2000" b="0" i="0" dirty="0">
                <a:solidFill>
                  <a:srgbClr val="0070C0"/>
                </a:solidFill>
                <a:effectLst/>
                <a:latin typeface="Droid Sans"/>
              </a:rPr>
              <a:t>In these gears the spur rack can be considered to be spur gear of infinite pitch radius with its axis of rotation placed at infinity parallel to that of pinion. The pinion rotates while the rack translates.</a:t>
            </a:r>
            <a:endParaRPr lang="en-US" sz="2000" dirty="0">
              <a:solidFill>
                <a:srgbClr val="0070C0"/>
              </a:solidFill>
            </a:endParaRPr>
          </a:p>
        </p:txBody>
      </p:sp>
      <p:pic>
        <p:nvPicPr>
          <p:cNvPr id="11" name="Picture 10" descr="A picture containing metalware, gear&#10;&#10;Description automatically generated">
            <a:extLst>
              <a:ext uri="{FF2B5EF4-FFF2-40B4-BE49-F238E27FC236}">
                <a16:creationId xmlns:a16="http://schemas.microsoft.com/office/drawing/2014/main" id="{125E47BC-D79B-63B9-F4E0-4EAB35942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6270" y="3717758"/>
            <a:ext cx="4336025" cy="3140242"/>
          </a:xfrm>
          <a:prstGeom prst="rect">
            <a:avLst/>
          </a:prstGeom>
        </p:spPr>
      </p:pic>
    </p:spTree>
    <p:extLst>
      <p:ext uri="{BB962C8B-B14F-4D97-AF65-F5344CB8AC3E}">
        <p14:creationId xmlns:p14="http://schemas.microsoft.com/office/powerpoint/2010/main" val="200372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C1EF-46CD-F709-DDC8-96D8143594A9}"/>
              </a:ext>
            </a:extLst>
          </p:cNvPr>
          <p:cNvSpPr>
            <a:spLocks noGrp="1"/>
          </p:cNvSpPr>
          <p:nvPr>
            <p:ph type="title"/>
          </p:nvPr>
        </p:nvSpPr>
        <p:spPr>
          <a:xfrm>
            <a:off x="801098" y="1396289"/>
            <a:ext cx="5277333" cy="1325563"/>
          </a:xfrm>
        </p:spPr>
        <p:txBody>
          <a:bodyPr>
            <a:normAutofit/>
          </a:bodyPr>
          <a:lstStyle/>
          <a:p>
            <a:r>
              <a:rPr lang="en-US" b="1" i="0">
                <a:effectLst/>
                <a:latin typeface="Droid Sans"/>
              </a:rPr>
              <a:t>2. Gears for Intersecting Shafts:</a:t>
            </a:r>
            <a:endParaRPr lang="en-US" dirty="0"/>
          </a:p>
        </p:txBody>
      </p:sp>
      <p:sp>
        <p:nvSpPr>
          <p:cNvPr id="3" name="Content Placeholder 2">
            <a:extLst>
              <a:ext uri="{FF2B5EF4-FFF2-40B4-BE49-F238E27FC236}">
                <a16:creationId xmlns:a16="http://schemas.microsoft.com/office/drawing/2014/main" id="{F50B358F-BB9B-2B04-4D8E-20BDF8441663}"/>
              </a:ext>
            </a:extLst>
          </p:cNvPr>
          <p:cNvSpPr>
            <a:spLocks noGrp="1"/>
          </p:cNvSpPr>
          <p:nvPr>
            <p:ph idx="1"/>
          </p:nvPr>
        </p:nvSpPr>
        <p:spPr>
          <a:xfrm>
            <a:off x="805543" y="2871982"/>
            <a:ext cx="5272888" cy="3181684"/>
          </a:xfrm>
        </p:spPr>
        <p:txBody>
          <a:bodyPr anchor="t">
            <a:normAutofit/>
          </a:bodyPr>
          <a:lstStyle/>
          <a:p>
            <a:pPr marL="0" indent="0">
              <a:buNone/>
            </a:pPr>
            <a:r>
              <a:rPr lang="en-US" sz="1700" b="0" i="0">
                <a:effectLst/>
                <a:latin typeface="Droid Sans"/>
              </a:rPr>
              <a:t>The motion between two intersecting shafts is equivalent to the rolling of two cones. The gears used for intersecting shafts are called bevel gears. Gears under this category are following:</a:t>
            </a:r>
          </a:p>
          <a:p>
            <a:pPr marL="0" indent="0">
              <a:buNone/>
            </a:pPr>
            <a:r>
              <a:rPr lang="en-US" sz="1700" b="1" i="0">
                <a:effectLst/>
                <a:latin typeface="Oswald" panose="00000500000000000000" pitchFamily="2" charset="0"/>
              </a:rPr>
              <a:t> Straight Bevel Gears:</a:t>
            </a:r>
          </a:p>
          <a:p>
            <a:pPr marL="0" indent="0">
              <a:buNone/>
            </a:pPr>
            <a:r>
              <a:rPr lang="en-US" sz="1700" b="0" i="0">
                <a:effectLst/>
                <a:latin typeface="Droid Sans"/>
              </a:rPr>
              <a:t>Straight bevel gears are provided with straight teeth, radial to the point of intersection of the shaft axes and vary in cross section through the length inside generator of the cone. Straight Bevel Gears can be seen as modified version of straight spur gears in which teeth are made in conical direction instead of parallel to axis</a:t>
            </a:r>
            <a:endParaRPr lang="en-US" sz="1700" b="1" i="0">
              <a:effectLst/>
              <a:latin typeface="Oswald" panose="00000500000000000000" pitchFamily="2" charset="0"/>
            </a:endParaRPr>
          </a:p>
          <a:p>
            <a:endParaRPr lang="en-US" sz="1700"/>
          </a:p>
        </p:txBody>
      </p:sp>
      <p:sp>
        <p:nvSpPr>
          <p:cNvPr id="9"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2EAED86-8080-A840-94D7-CB630C769EE8}"/>
              </a:ext>
            </a:extLst>
          </p:cNvPr>
          <p:cNvPicPr>
            <a:picLocks noChangeAspect="1"/>
          </p:cNvPicPr>
          <p:nvPr/>
        </p:nvPicPr>
        <p:blipFill rotWithShape="1">
          <a:blip r:embed="rId2"/>
          <a:srcRect l="30306" r="29068" b="1"/>
          <a:stretch/>
        </p:blipFill>
        <p:spPr>
          <a:xfrm>
            <a:off x="6893317"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333514028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49C09-78EF-90C5-E571-A75640F1C0AB}"/>
              </a:ext>
            </a:extLst>
          </p:cNvPr>
          <p:cNvSpPr>
            <a:spLocks noGrp="1"/>
          </p:cNvSpPr>
          <p:nvPr>
            <p:ph type="title"/>
          </p:nvPr>
        </p:nvSpPr>
        <p:spPr>
          <a:xfrm>
            <a:off x="801098" y="1396289"/>
            <a:ext cx="5277333" cy="1325563"/>
          </a:xfrm>
        </p:spPr>
        <p:txBody>
          <a:bodyPr>
            <a:normAutofit/>
          </a:bodyPr>
          <a:lstStyle/>
          <a:p>
            <a:r>
              <a:rPr lang="en-US" b="1" i="0">
                <a:effectLst/>
                <a:latin typeface="Oswald" panose="00000500000000000000" pitchFamily="2" charset="0"/>
              </a:rPr>
              <a:t> Spiral Bevel Gears:</a:t>
            </a:r>
            <a:br>
              <a:rPr lang="en-US" b="1" i="0">
                <a:effectLst/>
                <a:latin typeface="Oswald" panose="00000500000000000000" pitchFamily="2" charset="0"/>
              </a:rPr>
            </a:br>
            <a:endParaRPr lang="en-US" dirty="0"/>
          </a:p>
        </p:txBody>
      </p:sp>
      <p:sp>
        <p:nvSpPr>
          <p:cNvPr id="3" name="Content Placeholder 2">
            <a:extLst>
              <a:ext uri="{FF2B5EF4-FFF2-40B4-BE49-F238E27FC236}">
                <a16:creationId xmlns:a16="http://schemas.microsoft.com/office/drawing/2014/main" id="{CAED42DC-856B-0019-116F-0235010186D5}"/>
              </a:ext>
            </a:extLst>
          </p:cNvPr>
          <p:cNvSpPr>
            <a:spLocks noGrp="1"/>
          </p:cNvSpPr>
          <p:nvPr>
            <p:ph idx="1"/>
          </p:nvPr>
        </p:nvSpPr>
        <p:spPr>
          <a:xfrm>
            <a:off x="805543" y="2871982"/>
            <a:ext cx="5272888" cy="3181684"/>
          </a:xfrm>
        </p:spPr>
        <p:txBody>
          <a:bodyPr anchor="t">
            <a:normAutofit/>
          </a:bodyPr>
          <a:lstStyle/>
          <a:p>
            <a:r>
              <a:rPr lang="en-US" sz="1800" b="0" i="0">
                <a:effectLst/>
                <a:latin typeface="Droid Sans"/>
              </a:rPr>
              <a:t>Bevel gears are made with their teeth are inclined at an angle to face of the bevel. Spiral gears are also known as helical bevels.</a:t>
            </a:r>
            <a:endParaRPr lang="en-US" sz="1800"/>
          </a:p>
        </p:txBody>
      </p:sp>
      <p:sp>
        <p:nvSpPr>
          <p:cNvPr id="9"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226247B-5E81-94F9-5C0B-F27006B5BE3C}"/>
              </a:ext>
            </a:extLst>
          </p:cNvPr>
          <p:cNvPicPr>
            <a:picLocks noChangeAspect="1"/>
          </p:cNvPicPr>
          <p:nvPr/>
        </p:nvPicPr>
        <p:blipFill rotWithShape="1">
          <a:blip r:embed="rId2"/>
          <a:srcRect l="28136" r="32759" b="1"/>
          <a:stretch/>
        </p:blipFill>
        <p:spPr>
          <a:xfrm>
            <a:off x="6893317"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73197600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8D001-3D7A-C26B-0D7B-15330C99ADB1}"/>
              </a:ext>
            </a:extLst>
          </p:cNvPr>
          <p:cNvSpPr>
            <a:spLocks noGrp="1"/>
          </p:cNvSpPr>
          <p:nvPr>
            <p:ph type="title"/>
          </p:nvPr>
        </p:nvSpPr>
        <p:spPr>
          <a:xfrm>
            <a:off x="801098" y="1396289"/>
            <a:ext cx="5277333" cy="1325563"/>
          </a:xfrm>
        </p:spPr>
        <p:txBody>
          <a:bodyPr>
            <a:normAutofit/>
          </a:bodyPr>
          <a:lstStyle/>
          <a:p>
            <a:r>
              <a:rPr lang="en-US" b="1" i="0">
                <a:effectLst/>
                <a:latin typeface="Droid Sans"/>
              </a:rPr>
              <a:t>3. Gears for Skew Shafts:</a:t>
            </a:r>
            <a:endParaRPr lang="en-US" dirty="0"/>
          </a:p>
        </p:txBody>
      </p:sp>
      <p:sp>
        <p:nvSpPr>
          <p:cNvPr id="3" name="Content Placeholder 2">
            <a:extLst>
              <a:ext uri="{FF2B5EF4-FFF2-40B4-BE49-F238E27FC236}">
                <a16:creationId xmlns:a16="http://schemas.microsoft.com/office/drawing/2014/main" id="{C8C1235E-8E5A-88DA-2DCF-DD80910776EB}"/>
              </a:ext>
            </a:extLst>
          </p:cNvPr>
          <p:cNvSpPr>
            <a:spLocks noGrp="1"/>
          </p:cNvSpPr>
          <p:nvPr>
            <p:ph idx="1"/>
          </p:nvPr>
        </p:nvSpPr>
        <p:spPr>
          <a:xfrm>
            <a:off x="805543" y="2871982"/>
            <a:ext cx="5272888" cy="3181684"/>
          </a:xfrm>
        </p:spPr>
        <p:txBody>
          <a:bodyPr anchor="t">
            <a:normAutofit/>
          </a:bodyPr>
          <a:lstStyle/>
          <a:p>
            <a:pPr marL="0" indent="0">
              <a:buNone/>
            </a:pPr>
            <a:r>
              <a:rPr lang="en-US" sz="1800" b="0" i="0">
                <a:effectLst/>
                <a:latin typeface="Droid Sans"/>
              </a:rPr>
              <a:t>The following gears are used to join two non-parallel and non-intersecting shafts.</a:t>
            </a:r>
          </a:p>
          <a:p>
            <a:pPr marL="0" indent="0">
              <a:buNone/>
            </a:pPr>
            <a:r>
              <a:rPr lang="en-US" sz="1800" b="1" i="0">
                <a:effectLst/>
                <a:latin typeface="Oswald" panose="00000500000000000000" pitchFamily="2" charset="0"/>
              </a:rPr>
              <a:t> Hypoid Gears:</a:t>
            </a:r>
          </a:p>
          <a:p>
            <a:pPr marL="0" indent="0">
              <a:buNone/>
            </a:pPr>
            <a:r>
              <a:rPr lang="en-US" sz="1800" b="0" i="0">
                <a:effectLst/>
                <a:latin typeface="Droid Sans"/>
              </a:rPr>
              <a:t>The Hypoid Gears are made of the frusta of hyperboloids of revolution. Two matching hypoid gears are made by revolving the same line of contact, these gears are not interchangeable.</a:t>
            </a:r>
            <a:endParaRPr lang="en-US" sz="1800" b="1" i="0">
              <a:effectLst/>
              <a:latin typeface="Oswald" panose="00000500000000000000" pitchFamily="2" charset="0"/>
            </a:endParaRPr>
          </a:p>
          <a:p>
            <a:endParaRPr lang="en-US" sz="1800"/>
          </a:p>
        </p:txBody>
      </p:sp>
      <p:sp>
        <p:nvSpPr>
          <p:cNvPr id="12"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330B6AC-E6AB-45E4-A303-C8DE90EB2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3318" y="760562"/>
            <a:ext cx="5298683" cy="6097438"/>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711D13C-CEB7-567A-19F4-221733919B17}"/>
              </a:ext>
            </a:extLst>
          </p:cNvPr>
          <p:cNvPicPr>
            <a:picLocks noChangeAspect="1"/>
          </p:cNvPicPr>
          <p:nvPr/>
        </p:nvPicPr>
        <p:blipFill>
          <a:blip r:embed="rId2"/>
          <a:stretch>
            <a:fillRect/>
          </a:stretch>
        </p:blipFill>
        <p:spPr>
          <a:xfrm>
            <a:off x="7924800" y="3180144"/>
            <a:ext cx="3945463" cy="1499275"/>
          </a:xfrm>
          <a:prstGeom prst="rect">
            <a:avLst/>
          </a:prstGeom>
        </p:spPr>
      </p:pic>
    </p:spTree>
    <p:extLst>
      <p:ext uri="{BB962C8B-B14F-4D97-AF65-F5344CB8AC3E}">
        <p14:creationId xmlns:p14="http://schemas.microsoft.com/office/powerpoint/2010/main" val="133520465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FE45A-40FC-1860-9489-5E884B7F8632}"/>
              </a:ext>
            </a:extLst>
          </p:cNvPr>
          <p:cNvSpPr>
            <a:spLocks noGrp="1"/>
          </p:cNvSpPr>
          <p:nvPr>
            <p:ph type="title"/>
          </p:nvPr>
        </p:nvSpPr>
        <p:spPr>
          <a:xfrm>
            <a:off x="801098" y="1396289"/>
            <a:ext cx="5277333" cy="1325563"/>
          </a:xfrm>
        </p:spPr>
        <p:txBody>
          <a:bodyPr>
            <a:normAutofit/>
          </a:bodyPr>
          <a:lstStyle/>
          <a:p>
            <a:r>
              <a:rPr lang="en-US" b="1" i="0">
                <a:effectLst/>
                <a:latin typeface="Oswald" panose="00000500000000000000" pitchFamily="2" charset="0"/>
              </a:rPr>
              <a:t> Worm Gears:</a:t>
            </a:r>
            <a:br>
              <a:rPr lang="en-US" b="1" i="0">
                <a:effectLst/>
                <a:latin typeface="Oswald" panose="00000500000000000000" pitchFamily="2" charset="0"/>
              </a:rPr>
            </a:br>
            <a:endParaRPr lang="en-US" dirty="0"/>
          </a:p>
        </p:txBody>
      </p:sp>
      <p:sp>
        <p:nvSpPr>
          <p:cNvPr id="3" name="Content Placeholder 2">
            <a:extLst>
              <a:ext uri="{FF2B5EF4-FFF2-40B4-BE49-F238E27FC236}">
                <a16:creationId xmlns:a16="http://schemas.microsoft.com/office/drawing/2014/main" id="{01B1FCE0-B072-B497-56C0-28341BEF392A}"/>
              </a:ext>
            </a:extLst>
          </p:cNvPr>
          <p:cNvSpPr>
            <a:spLocks noGrp="1"/>
          </p:cNvSpPr>
          <p:nvPr>
            <p:ph idx="1"/>
          </p:nvPr>
        </p:nvSpPr>
        <p:spPr>
          <a:xfrm>
            <a:off x="805543" y="2095500"/>
            <a:ext cx="5272888" cy="2667000"/>
          </a:xfrm>
        </p:spPr>
        <p:txBody>
          <a:bodyPr anchor="t">
            <a:normAutofit/>
          </a:bodyPr>
          <a:lstStyle/>
          <a:p>
            <a:pPr marL="0" indent="0">
              <a:buNone/>
            </a:pPr>
            <a:r>
              <a:rPr lang="en-US" sz="1800" b="0" i="0" dirty="0">
                <a:effectLst/>
                <a:latin typeface="Droid Sans"/>
              </a:rPr>
              <a:t>The Worm Gears are used to connect skewed shafts, but not necessarily at right angles. Teeth on worm gear are cut continuously like the threads on a screw. The gear meshing with the worm gear is known as worm wheel and combination is known as worm and worm wheel.</a:t>
            </a:r>
            <a:br>
              <a:rPr lang="en-US" sz="1800" dirty="0"/>
            </a:br>
            <a:endParaRPr lang="en-US" sz="1800" dirty="0"/>
          </a:p>
        </p:txBody>
      </p:sp>
      <p:sp>
        <p:nvSpPr>
          <p:cNvPr id="9"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0E09F3C-46BC-67B5-5633-1B8EEA64A535}"/>
              </a:ext>
            </a:extLst>
          </p:cNvPr>
          <p:cNvPicPr>
            <a:picLocks noChangeAspect="1"/>
          </p:cNvPicPr>
          <p:nvPr/>
        </p:nvPicPr>
        <p:blipFill rotWithShape="1">
          <a:blip r:embed="rId2"/>
          <a:srcRect l="28460" r="32869" b="-1"/>
          <a:stretch/>
        </p:blipFill>
        <p:spPr>
          <a:xfrm>
            <a:off x="6893317"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8928732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TotalTime>
  <Words>647</Words>
  <Application>Microsoft Office PowerPoint</Application>
  <PresentationFormat>Widescreen</PresentationFormat>
  <Paragraphs>38</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Droid Sans</vt:lpstr>
      <vt:lpstr>Oswald</vt:lpstr>
      <vt:lpstr>Office Theme</vt:lpstr>
      <vt:lpstr>Gear System</vt:lpstr>
      <vt:lpstr>Gear System:</vt:lpstr>
      <vt:lpstr>Functions of Gear box:</vt:lpstr>
      <vt:lpstr> Classification of Gears:</vt:lpstr>
      <vt:lpstr>1. Gears for Parallel Shafts:</vt:lpstr>
      <vt:lpstr> Helical Gears: </vt:lpstr>
      <vt:lpstr>Herringbone Gears: </vt:lpstr>
      <vt:lpstr>2. Gears for Intersecting Shafts:</vt:lpstr>
      <vt:lpstr> Spiral Bevel Gears: </vt:lpstr>
      <vt:lpstr>3. Gears for Skew Shafts:</vt:lpstr>
      <vt:lpstr> Worm Gears: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Gear System</dc:title>
  <dc:creator>Svastik   Kanwar</dc:creator>
  <cp:lastModifiedBy>Svastik   Kanwar</cp:lastModifiedBy>
  <cp:revision>17</cp:revision>
  <dcterms:created xsi:type="dcterms:W3CDTF">2022-07-19T10:58:00Z</dcterms:created>
  <dcterms:modified xsi:type="dcterms:W3CDTF">2022-07-19T15:32:28Z</dcterms:modified>
</cp:coreProperties>
</file>